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10"/>
    <p:restoredTop sz="94699"/>
  </p:normalViewPr>
  <p:slideViewPr>
    <p:cSldViewPr snapToGrid="0">
      <p:cViewPr varScale="1">
        <p:scale>
          <a:sx n="103" d="100"/>
          <a:sy n="103" d="100"/>
        </p:scale>
        <p:origin x="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E9F40A-0147-7141-9233-40C7B983062A}" type="datetimeFigureOut">
              <a:rPr lang="en-US" smtClean="0"/>
              <a:t>7/20/25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DCE09A-8537-8149-B7FC-AB39C810F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065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DCE09A-8537-8149-B7FC-AB39C810F58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527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9FE8B8-246C-C56A-5E58-DE8107A0C1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F5D1BF-A5DE-7797-DAE7-983B02FCA0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5E91AD-AED6-D283-C893-081EC27226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26C9E1-1216-9606-C76E-12E85F7DCC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DCE09A-8537-8149-B7FC-AB39C810F58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0883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ACACA8-0EB8-D025-A9EE-5F8A19F239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6512BF-4E04-778E-CFE6-A8B58FB48A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AA71C2-6CD4-CAD0-2703-38D419E950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5ADA62-1F27-B13C-3CC5-8C86ECE82E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DCE09A-8537-8149-B7FC-AB39C810F5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2043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0E314B-9B27-E3D8-30C0-B990B2A633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CC15088-5FEB-8118-1CA8-1D3E9F276F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38D86D-F102-FD41-08A5-D7FDCAEBC7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20D1FD-F166-17DC-465E-ED9FE6A82D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DCE09A-8537-8149-B7FC-AB39C810F58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4153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7BB240-5902-3AA9-609D-4B6579AB99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0B9145-FE58-2885-ABCA-F47BE3BF7D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01B2B18-9E47-BC71-2513-EB4CD9E2A2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0CA4AA-A190-D71D-1B28-F85DB08083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DCE09A-8537-8149-B7FC-AB39C810F58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5470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FC23D5-7A21-A2D8-4F45-DD394125EB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ACE25B-8A96-D01B-8E63-C481148491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731D46-FCCF-2431-3987-97C4F04A49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C95AB4-F10E-DE84-6D23-BC891F6436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DCE09A-8537-8149-B7FC-AB39C810F58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0618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F3F223-92C4-8738-4872-55A34195C5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DFC827-A09F-E76E-2329-F0C126BDF6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EE0D4B-B24A-BFA3-1838-DFB958A332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821269-0610-B218-A6DF-1D8C9330E2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DCE09A-8537-8149-B7FC-AB39C810F58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4415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9747D-508B-438A-0364-5F8CD031D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F4CA92-D7A5-CAD6-6037-279993861A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42DD1B-B98C-859D-0762-1F5876A1F1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DD7585-067E-A258-2D8B-03C7CFF5A8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DCE09A-8537-8149-B7FC-AB39C810F58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086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7/20/25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4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ug-tracking-system-xi.vercel.app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69B4D-6AA1-E862-D756-3090CAA47E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0212" y="0"/>
            <a:ext cx="8791575" cy="7953588"/>
          </a:xfrm>
        </p:spPr>
        <p:txBody>
          <a:bodyPr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1"/>
                </a:solidFill>
              </a:rPr>
              <a:t>Bug Tracker: Issue Management Web Application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b="1" dirty="0">
                <a:solidFill>
                  <a:schemeClr val="bg1"/>
                </a:solidFill>
              </a:rPr>
              <a:t>by</a:t>
            </a:r>
            <a:r>
              <a:rPr lang="en-US" sz="3200" dirty="0">
                <a:solidFill>
                  <a:schemeClr val="bg1"/>
                </a:solidFill>
              </a:rPr>
              <a:t>: Olamide Oso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Matriculation Number: 92131562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b="1" dirty="0">
                <a:solidFill>
                  <a:schemeClr val="bg1"/>
                </a:solidFill>
              </a:rPr>
              <a:t>GitHub Repository</a:t>
            </a:r>
            <a:r>
              <a:rPr lang="en-US" sz="3200" dirty="0">
                <a:solidFill>
                  <a:schemeClr val="bg1"/>
                </a:solidFill>
              </a:rPr>
              <a:t>: 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2400" cap="none" dirty="0">
                <a:solidFill>
                  <a:schemeClr val="bg1"/>
                </a:solidFill>
              </a:rPr>
              <a:t>https://github.com/VicvekSr9485/Bug-Tracking-System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b="1" dirty="0">
                <a:solidFill>
                  <a:schemeClr val="bg1"/>
                </a:solidFill>
              </a:rPr>
              <a:t>Date</a:t>
            </a:r>
            <a:r>
              <a:rPr lang="en-US" sz="3200" dirty="0">
                <a:solidFill>
                  <a:schemeClr val="bg1"/>
                </a:solidFill>
              </a:rPr>
              <a:t>: 25/06/2025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INSTITUTE: INTERNATIONAL UNIVERSITY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OF APPLIED SCIENCES</a:t>
            </a:r>
            <a:br>
              <a:rPr lang="en-US" sz="3200" dirty="0">
                <a:solidFill>
                  <a:schemeClr val="bg1"/>
                </a:solidFill>
              </a:rPr>
            </a:br>
            <a:br>
              <a:rPr lang="en-US" sz="3200" dirty="0">
                <a:solidFill>
                  <a:schemeClr val="bg1"/>
                </a:solidFill>
              </a:rPr>
            </a:b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2938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13CEF6-0264-C9E3-4A1F-310D8EC917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B8B67E-9C48-5649-1210-6E0212D56C17}"/>
              </a:ext>
            </a:extLst>
          </p:cNvPr>
          <p:cNvSpPr txBox="1"/>
          <p:nvPr/>
        </p:nvSpPr>
        <p:spPr>
          <a:xfrm>
            <a:off x="82296" y="-98855"/>
            <a:ext cx="9650627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Screencast Demo</a:t>
            </a:r>
          </a:p>
        </p:txBody>
      </p:sp>
      <p:pic>
        <p:nvPicPr>
          <p:cNvPr id="2" name="Camera 1">
            <a:extLst>
              <a:ext uri="{FF2B5EF4-FFF2-40B4-BE49-F238E27FC236}">
                <a16:creationId xmlns:a16="http://schemas.microsoft.com/office/drawing/2014/main" id="{205A8F12-42C3-C5EB-24A1-8CFD21A98D7A}"/>
              </a:ext>
            </a:extLst>
          </p:cNvPr>
          <p:cNvPicPr>
            <a:picLocks noChangeAspect="1"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5" name="Screen Cast Video.mov">
            <a:hlinkClick r:id="" action="ppaction://media"/>
            <a:extLst>
              <a:ext uri="{FF2B5EF4-FFF2-40B4-BE49-F238E27FC236}">
                <a16:creationId xmlns:a16="http://schemas.microsoft.com/office/drawing/2014/main" id="{A2E709D3-ADA1-EC32-F7E5-5476A9E2CC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296" y="670585"/>
            <a:ext cx="12109704" cy="5693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440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1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D9FCFA-789C-2F30-F35E-31E1848293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568454-57CD-77D3-F63F-50576A3E1704}"/>
              </a:ext>
            </a:extLst>
          </p:cNvPr>
          <p:cNvSpPr txBox="1"/>
          <p:nvPr/>
        </p:nvSpPr>
        <p:spPr>
          <a:xfrm>
            <a:off x="1400432" y="361056"/>
            <a:ext cx="9391135" cy="549381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700" b="1" dirty="0">
                <a:solidFill>
                  <a:schemeClr val="bg1"/>
                </a:solidFill>
                <a:latin typeface="+mj-lt"/>
              </a:rPr>
              <a:t>Goal</a:t>
            </a:r>
            <a:r>
              <a:rPr lang="en-US" sz="2700" dirty="0">
                <a:solidFill>
                  <a:schemeClr val="bg1"/>
                </a:solidFill>
                <a:latin typeface="+mj-lt"/>
              </a:rPr>
              <a:t>:</a:t>
            </a:r>
          </a:p>
          <a:p>
            <a:r>
              <a:rPr lang="en-US" sz="2700" dirty="0">
                <a:solidFill>
                  <a:schemeClr val="bg1"/>
                </a:solidFill>
                <a:latin typeface="+mj-lt"/>
              </a:rPr>
              <a:t>T</a:t>
            </a:r>
            <a:r>
              <a:rPr lang="en-US" sz="2700" dirty="0">
                <a:solidFill>
                  <a:schemeClr val="bg1"/>
                </a:solidFill>
              </a:rPr>
              <a:t>o provide software teams with a robust, user-friendly interface for tracking bugs and managing project issues collaboratively.</a:t>
            </a:r>
            <a:br>
              <a:rPr lang="en-US" sz="2700" dirty="0">
                <a:solidFill>
                  <a:schemeClr val="bg1"/>
                </a:solidFill>
              </a:rPr>
            </a:br>
            <a:br>
              <a:rPr lang="en-US" sz="2700" dirty="0">
                <a:solidFill>
                  <a:schemeClr val="bg1"/>
                </a:solidFill>
              </a:rPr>
            </a:br>
            <a:r>
              <a:rPr lang="en-US" sz="2700" b="1" dirty="0">
                <a:solidFill>
                  <a:schemeClr val="bg1"/>
                </a:solidFill>
                <a:latin typeface="+mj-lt"/>
              </a:rPr>
              <a:t>Objectives</a:t>
            </a:r>
            <a:r>
              <a:rPr lang="en-US" sz="2700" dirty="0">
                <a:solidFill>
                  <a:schemeClr val="bg1"/>
                </a:solidFill>
                <a:latin typeface="+mj-lt"/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</a:rPr>
              <a:t>Simplify issue reporting and tracking through structured forms and project-level organization.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</a:rPr>
              <a:t>Ensure secure and authenticated access to project data via JWT-based login.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</a:rPr>
              <a:t>Lay the groundwork for role-based access control and collaboration.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</a:rPr>
              <a:t>Designed as a lightweight alternative to full-scale issue trackers like Jira, tailored for smaller teams and educational use.</a:t>
            </a:r>
          </a:p>
        </p:txBody>
      </p:sp>
    </p:spTree>
    <p:extLst>
      <p:ext uri="{BB962C8B-B14F-4D97-AF65-F5344CB8AC3E}">
        <p14:creationId xmlns:p14="http://schemas.microsoft.com/office/powerpoint/2010/main" val="1393545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A5207459-A727-AE80-A195-511355C565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D840F36-13A4-2AE6-A635-B588B598AEFA}"/>
              </a:ext>
            </a:extLst>
          </p:cNvPr>
          <p:cNvSpPr txBox="1"/>
          <p:nvPr/>
        </p:nvSpPr>
        <p:spPr>
          <a:xfrm>
            <a:off x="144161" y="30487"/>
            <a:ext cx="9391135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Architecture Diagram(C4 Container)</a:t>
            </a:r>
          </a:p>
          <a:p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3786130-780C-AF35-A48B-F6707AD47D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2979" y="864107"/>
            <a:ext cx="11249526" cy="5681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008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B3BA9A14-D5A2-708A-2B27-9EC6E90678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8B6669-792C-9AFE-8D80-6446AA41EBC9}"/>
              </a:ext>
            </a:extLst>
          </p:cNvPr>
          <p:cNvSpPr txBox="1"/>
          <p:nvPr/>
        </p:nvSpPr>
        <p:spPr>
          <a:xfrm>
            <a:off x="3035642" y="0"/>
            <a:ext cx="4131277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Technology Stack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84EA03-7716-17D9-0F0C-B3E9246EE18D}"/>
              </a:ext>
            </a:extLst>
          </p:cNvPr>
          <p:cNvSpPr txBox="1"/>
          <p:nvPr/>
        </p:nvSpPr>
        <p:spPr>
          <a:xfrm>
            <a:off x="744875" y="769441"/>
            <a:ext cx="10293178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Frontend</a:t>
            </a:r>
            <a:r>
              <a:rPr lang="en-US" sz="3200" dirty="0">
                <a:solidFill>
                  <a:schemeClr val="bg1"/>
                </a:solidFill>
              </a:rPr>
              <a:t>:</a:t>
            </a:r>
          </a:p>
          <a:p>
            <a:r>
              <a:rPr lang="en-US" sz="2600" b="1" dirty="0">
                <a:solidFill>
                  <a:schemeClr val="bg1"/>
                </a:solidFill>
              </a:rPr>
              <a:t>React + TypeScript</a:t>
            </a:r>
            <a:r>
              <a:rPr lang="en-US" sz="2600" dirty="0">
                <a:solidFill>
                  <a:schemeClr val="bg1"/>
                </a:solidFill>
              </a:rPr>
              <a:t>: Component logic and strict type safety</a:t>
            </a:r>
          </a:p>
          <a:p>
            <a:r>
              <a:rPr lang="en-US" sz="2600" b="1" dirty="0">
                <a:solidFill>
                  <a:schemeClr val="bg1"/>
                </a:solidFill>
              </a:rPr>
              <a:t>TailwindCSS + Flowbite</a:t>
            </a:r>
            <a:r>
              <a:rPr lang="en-US" sz="2600" dirty="0">
                <a:solidFill>
                  <a:schemeClr val="bg1"/>
                </a:solidFill>
              </a:rPr>
              <a:t>: Design system for responsive UI</a:t>
            </a:r>
          </a:p>
          <a:p>
            <a:r>
              <a:rPr lang="en-US" sz="2600" b="1" dirty="0">
                <a:solidFill>
                  <a:schemeClr val="bg1"/>
                </a:solidFill>
              </a:rPr>
              <a:t>Axios</a:t>
            </a:r>
            <a:r>
              <a:rPr lang="en-US" sz="2600" dirty="0">
                <a:solidFill>
                  <a:schemeClr val="bg1"/>
                </a:solidFill>
              </a:rPr>
              <a:t>: API interaction</a:t>
            </a:r>
          </a:p>
          <a:p>
            <a:r>
              <a:rPr lang="en-US" sz="2600" b="1" dirty="0">
                <a:solidFill>
                  <a:schemeClr val="bg1"/>
                </a:solidFill>
              </a:rPr>
              <a:t>React Router &amp; Context API</a:t>
            </a:r>
            <a:r>
              <a:rPr lang="en-US" sz="2600" dirty="0">
                <a:solidFill>
                  <a:schemeClr val="bg1"/>
                </a:solidFill>
              </a:rPr>
              <a:t>: Routing and global state</a:t>
            </a:r>
          </a:p>
          <a:p>
            <a:endParaRPr lang="en-US" sz="2600" dirty="0">
              <a:solidFill>
                <a:schemeClr val="bg1"/>
              </a:solidFill>
            </a:endParaRPr>
          </a:p>
          <a:p>
            <a:r>
              <a:rPr lang="en-US" sz="3200" b="1" dirty="0">
                <a:solidFill>
                  <a:schemeClr val="bg1"/>
                </a:solidFill>
              </a:rPr>
              <a:t>Backend</a:t>
            </a:r>
            <a:r>
              <a:rPr lang="en-US" sz="3200" dirty="0">
                <a:solidFill>
                  <a:schemeClr val="bg1"/>
                </a:solidFill>
              </a:rPr>
              <a:t>:</a:t>
            </a:r>
          </a:p>
          <a:p>
            <a:r>
              <a:rPr lang="en-US" sz="2600" b="1" dirty="0">
                <a:solidFill>
                  <a:schemeClr val="bg1"/>
                </a:solidFill>
              </a:rPr>
              <a:t>Spring Boot 3</a:t>
            </a:r>
            <a:r>
              <a:rPr lang="en-US" sz="2600" dirty="0">
                <a:solidFill>
                  <a:schemeClr val="bg1"/>
                </a:solidFill>
              </a:rPr>
              <a:t>: REST APIs and configuration management</a:t>
            </a:r>
          </a:p>
          <a:p>
            <a:r>
              <a:rPr lang="en-US" sz="2600" b="1" dirty="0">
                <a:solidFill>
                  <a:schemeClr val="bg1"/>
                </a:solidFill>
              </a:rPr>
              <a:t>Java 22</a:t>
            </a:r>
            <a:r>
              <a:rPr lang="en-US" sz="2600" dirty="0">
                <a:solidFill>
                  <a:schemeClr val="bg1"/>
                </a:solidFill>
              </a:rPr>
              <a:t>: Modern features and performance</a:t>
            </a:r>
          </a:p>
          <a:p>
            <a:r>
              <a:rPr lang="en-US" sz="2600" b="1" dirty="0">
                <a:solidFill>
                  <a:schemeClr val="bg1"/>
                </a:solidFill>
              </a:rPr>
              <a:t>Spring Security + JWT</a:t>
            </a:r>
            <a:r>
              <a:rPr lang="en-US" sz="2600" dirty="0">
                <a:solidFill>
                  <a:schemeClr val="bg1"/>
                </a:solidFill>
              </a:rPr>
              <a:t>: Secure, token-based auth</a:t>
            </a:r>
          </a:p>
          <a:p>
            <a:r>
              <a:rPr lang="en-US" sz="2600" b="1" dirty="0">
                <a:solidFill>
                  <a:schemeClr val="bg1"/>
                </a:solidFill>
              </a:rPr>
              <a:t>JPA + H2</a:t>
            </a:r>
            <a:r>
              <a:rPr lang="en-US" sz="2600" dirty="0">
                <a:solidFill>
                  <a:schemeClr val="bg1"/>
                </a:solidFill>
              </a:rPr>
              <a:t>: ORM-based persistence</a:t>
            </a:r>
          </a:p>
          <a:p>
            <a:r>
              <a:rPr lang="en-US" sz="2600" b="1" dirty="0">
                <a:solidFill>
                  <a:schemeClr val="bg1"/>
                </a:solidFill>
              </a:rPr>
              <a:t>Tooling</a:t>
            </a:r>
            <a:r>
              <a:rPr lang="en-US" sz="2600" dirty="0">
                <a:solidFill>
                  <a:schemeClr val="bg1"/>
                </a:solidFill>
              </a:rPr>
              <a:t>:</a:t>
            </a:r>
          </a:p>
          <a:p>
            <a:r>
              <a:rPr lang="en-US" sz="2600" dirty="0">
                <a:solidFill>
                  <a:schemeClr val="bg1"/>
                </a:solidFill>
              </a:rPr>
              <a:t>Vite (frontend bundler), GitHub, Postman, VSCode, Maven</a:t>
            </a:r>
          </a:p>
          <a:p>
            <a:endParaRPr lang="en-US" sz="2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897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72938A-EAAA-6BBF-44B4-FC00FF0018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518FD6-42FD-0154-66B9-21695E78C744}"/>
              </a:ext>
            </a:extLst>
          </p:cNvPr>
          <p:cNvSpPr txBox="1"/>
          <p:nvPr/>
        </p:nvSpPr>
        <p:spPr>
          <a:xfrm>
            <a:off x="1270686" y="-148282"/>
            <a:ext cx="9650627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UI Screenshots – Register &amp; Login</a:t>
            </a:r>
          </a:p>
        </p:txBody>
      </p:sp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5106976-FE9B-627F-A5E5-4CAFFF7FB3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34662"/>
            <a:ext cx="6660292" cy="3234149"/>
          </a:xfrm>
          <a:prstGeom prst="rect">
            <a:avLst/>
          </a:prstGeom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4541FF5-EB9B-702C-A20A-4232F98F64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855308"/>
            <a:ext cx="6660292" cy="30026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4DCCA6-4AF1-4A09-7293-02CF107C927F}"/>
              </a:ext>
            </a:extLst>
          </p:cNvPr>
          <p:cNvSpPr txBox="1"/>
          <p:nvPr/>
        </p:nvSpPr>
        <p:spPr>
          <a:xfrm>
            <a:off x="7018638" y="621159"/>
            <a:ext cx="4868562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Highlights</a:t>
            </a:r>
            <a:r>
              <a:rPr lang="en-US" sz="3200" dirty="0">
                <a:solidFill>
                  <a:schemeClr val="bg1"/>
                </a:solidFill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Secure JWT-based login/register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Form validation (client + server)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Redirects based on login state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Axios interceptor injects token post-login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6217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226456-DD2F-26AD-C920-081B155DCB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0F7D77-169E-E0D8-5CE8-2A4FEBA39D16}"/>
              </a:ext>
            </a:extLst>
          </p:cNvPr>
          <p:cNvSpPr txBox="1"/>
          <p:nvPr/>
        </p:nvSpPr>
        <p:spPr>
          <a:xfrm>
            <a:off x="1270686" y="-148282"/>
            <a:ext cx="9650627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UI Screenshots – Dashboard &amp; Projects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867398-5DCF-F175-FA28-FFD899DA066F}"/>
              </a:ext>
            </a:extLst>
          </p:cNvPr>
          <p:cNvSpPr txBox="1"/>
          <p:nvPr/>
        </p:nvSpPr>
        <p:spPr>
          <a:xfrm>
            <a:off x="6981568" y="531628"/>
            <a:ext cx="4868562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Highlights</a:t>
            </a:r>
            <a:r>
              <a:rPr lang="en-US" sz="3200" dirty="0">
                <a:solidFill>
                  <a:schemeClr val="bg1"/>
                </a:solidFill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Auth-guarded dashboard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Dynamically fetches projects assigned to the user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Project creation via /api/projects/new with validation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Optimistic UI update with React state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02D7E07-D90F-36FC-5AFB-5C5118FFE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5950"/>
            <a:ext cx="6672649" cy="3388786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276518F-D4A3-60D3-CD39-C7FECA9BBC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9077" y="4011062"/>
            <a:ext cx="6701726" cy="2846937"/>
          </a:xfrm>
          <a:prstGeom prst="rect">
            <a:avLst/>
          </a:prstGeom>
        </p:spPr>
      </p:pic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4AC9BE0-0903-439D-EA4F-3D5BBF1E3D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1503" y="4584646"/>
            <a:ext cx="5420497" cy="2273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373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5DF66C-39B6-6B88-450D-2C69CE7132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C08A83-2E4B-4259-71D9-47395E5F902B}"/>
              </a:ext>
            </a:extLst>
          </p:cNvPr>
          <p:cNvSpPr txBox="1"/>
          <p:nvPr/>
        </p:nvSpPr>
        <p:spPr>
          <a:xfrm>
            <a:off x="1270686" y="-148282"/>
            <a:ext cx="9650627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UI Screenshots – Issue Lists &amp; Issue Details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534BFE-89E6-929A-8815-F4A3310DA2F2}"/>
              </a:ext>
            </a:extLst>
          </p:cNvPr>
          <p:cNvSpPr txBox="1"/>
          <p:nvPr/>
        </p:nvSpPr>
        <p:spPr>
          <a:xfrm>
            <a:off x="6981568" y="531628"/>
            <a:ext cx="48685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Highlights</a:t>
            </a:r>
            <a:r>
              <a:rPr lang="en-US" sz="3200" dirty="0">
                <a:solidFill>
                  <a:schemeClr val="bg1"/>
                </a:solidFill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Project-specific issue lists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View details including title, description, status etc.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Issue creation via /api/issues/new with validations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6CD1FDF-FE4E-4396-E526-C7BBD2B9A3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31629"/>
            <a:ext cx="6845643" cy="3096942"/>
          </a:xfrm>
          <a:prstGeom prst="rect">
            <a:avLst/>
          </a:prstGeom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CA1DB38-DC35-32FD-AD29-D35707A29E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761058"/>
            <a:ext cx="6845643" cy="309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743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33A89CCE-FC8D-8C32-356E-CB14C6A373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A847E3-8CC5-A4E4-BF92-AD27E8D061AA}"/>
              </a:ext>
            </a:extLst>
          </p:cNvPr>
          <p:cNvSpPr txBox="1"/>
          <p:nvPr/>
        </p:nvSpPr>
        <p:spPr>
          <a:xfrm>
            <a:off x="1270686" y="-98855"/>
            <a:ext cx="9650627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400">
                <a:solidFill>
                  <a:schemeClr val="bg1">
                    <a:lumMod val="95000"/>
                    <a:lumOff val="5000"/>
                  </a:schemeClr>
                </a:solidFill>
              </a:rPr>
              <a:t>Planned vs Actual Implementation</a:t>
            </a:r>
            <a:endParaRPr lang="en-US" sz="4400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422F5DB-A3D7-327A-A5C8-C6C024BD21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209645"/>
              </p:ext>
            </p:extLst>
          </p:nvPr>
        </p:nvGraphicFramePr>
        <p:xfrm>
          <a:off x="753762" y="778476"/>
          <a:ext cx="10861590" cy="5235051"/>
        </p:xfrm>
        <a:graphic>
          <a:graphicData uri="http://schemas.openxmlformats.org/drawingml/2006/table">
            <a:tbl>
              <a:tblPr/>
              <a:tblGrid>
                <a:gridCol w="2631990">
                  <a:extLst>
                    <a:ext uri="{9D8B030D-6E8A-4147-A177-3AD203B41FA5}">
                      <a16:colId xmlns:a16="http://schemas.microsoft.com/office/drawing/2014/main" val="663341992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226176823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866082118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896236112"/>
                    </a:ext>
                  </a:extLst>
                </a:gridCol>
              </a:tblGrid>
              <a:tr h="460961">
                <a:tc>
                  <a:txBody>
                    <a:bodyPr/>
                    <a:lstStyle/>
                    <a:p>
                      <a:r>
                        <a:rPr lang="en-US" sz="2400" b="1">
                          <a:solidFill>
                            <a:schemeClr val="bg1"/>
                          </a:solidFill>
                        </a:rPr>
                        <a:t>Feature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>
                          <a:solidFill>
                            <a:schemeClr val="bg1"/>
                          </a:solidFill>
                        </a:rPr>
                        <a:t>Proposed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>
                          <a:solidFill>
                            <a:schemeClr val="bg1"/>
                          </a:solidFill>
                        </a:rPr>
                        <a:t>Implemented</a:t>
                      </a:r>
                      <a:endParaRPr lang="en-US" sz="2400">
                        <a:solidFill>
                          <a:schemeClr val="bg1"/>
                        </a:solidFill>
                      </a:endParaRP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Reason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2952483"/>
                  </a:ext>
                </a:extLst>
              </a:tr>
              <a:tr h="806681"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Role-Based Access Control</a:t>
                      </a: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Yes</a:t>
                      </a: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Deferred</a:t>
                      </a: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Out of MVP scope; prioritized core features</a:t>
                      </a: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7592739"/>
                  </a:ext>
                </a:extLst>
              </a:tr>
              <a:tr h="806681"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Admin Panel</a:t>
                      </a: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Yes</a:t>
                      </a: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Not included</a:t>
                      </a: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Focus on user-side features for MVP</a:t>
                      </a: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1552327"/>
                  </a:ext>
                </a:extLst>
              </a:tr>
              <a:tr h="806681"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Session Persistence</a:t>
                      </a: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No</a:t>
                      </a: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Yes (via localStorage)</a:t>
                      </a: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Improved UX, supports persistent login</a:t>
                      </a: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8592481"/>
                  </a:ext>
                </a:extLst>
              </a:tr>
              <a:tr h="806681"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Form Validation</a:t>
                      </a: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Partial</a:t>
                      </a: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Fully implemented</a:t>
                      </a: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Essential for usability and data integrity</a:t>
                      </a: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8775043"/>
                  </a:ext>
                </a:extLst>
              </a:tr>
              <a:tr h="806681"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Error Feedback &amp; CORS</a:t>
                      </a: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Implicit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Centralized via Axios</a:t>
                      </a: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Improved reliability and user messaging</a:t>
                      </a:r>
                    </a:p>
                  </a:txBody>
                  <a:tcPr marL="76994" marR="76994" marT="38497" marB="3849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253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808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3A2BA3C4-386A-7DF9-1BB8-EEA164865B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F06FBFF-1838-FD78-6206-BABF760469E1}"/>
              </a:ext>
            </a:extLst>
          </p:cNvPr>
          <p:cNvSpPr txBox="1"/>
          <p:nvPr/>
        </p:nvSpPr>
        <p:spPr>
          <a:xfrm>
            <a:off x="1270686" y="-98855"/>
            <a:ext cx="9650627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Development Insights &amp; Key Takeaways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FF36DC-681D-9830-2631-365A788CCB2D}"/>
              </a:ext>
            </a:extLst>
          </p:cNvPr>
          <p:cNvSpPr txBox="1"/>
          <p:nvPr/>
        </p:nvSpPr>
        <p:spPr>
          <a:xfrm>
            <a:off x="271849" y="670586"/>
            <a:ext cx="11664778" cy="630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Frontend</a:t>
            </a:r>
            <a:r>
              <a:rPr lang="en-US" sz="3200" dirty="0">
                <a:solidFill>
                  <a:schemeClr val="bg1"/>
                </a:solidFill>
              </a:rPr>
              <a:t>:</a:t>
            </a:r>
          </a:p>
          <a:p>
            <a:r>
              <a:rPr lang="en-US" sz="2400" dirty="0">
                <a:solidFill>
                  <a:schemeClr val="bg1"/>
                </a:solidFill>
              </a:rPr>
              <a:t>✅ AuthContext enabled global session control and route protection</a:t>
            </a:r>
          </a:p>
          <a:p>
            <a:r>
              <a:rPr lang="en-US" sz="2400" dirty="0">
                <a:solidFill>
                  <a:schemeClr val="bg1"/>
                </a:solidFill>
              </a:rPr>
              <a:t>✅ Axios interceptor simplified token handling across API calls</a:t>
            </a:r>
          </a:p>
          <a:p>
            <a:r>
              <a:rPr lang="en-US" sz="2400" dirty="0">
                <a:solidFill>
                  <a:schemeClr val="bg1"/>
                </a:solidFill>
              </a:rPr>
              <a:t>✅ Flowbite accelerated UI development with minimal styling overhead</a:t>
            </a:r>
          </a:p>
          <a:p>
            <a:r>
              <a:rPr lang="en-US" sz="2400" dirty="0">
                <a:solidFill>
                  <a:schemeClr val="bg1"/>
                </a:solidFill>
              </a:rPr>
              <a:t>⚠ JWT token lacked email → backend update required</a:t>
            </a:r>
          </a:p>
          <a:p>
            <a:r>
              <a:rPr lang="en-US" sz="2400" dirty="0">
                <a:solidFill>
                  <a:schemeClr val="bg1"/>
                </a:solidFill>
              </a:rPr>
              <a:t>⚠ Async route guards needed careful null handling (useParams)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Backend</a:t>
            </a:r>
            <a:r>
              <a:rPr lang="en-US" sz="3200" dirty="0">
                <a:solidFill>
                  <a:schemeClr val="bg1"/>
                </a:solidFill>
              </a:rPr>
              <a:t>:</a:t>
            </a:r>
          </a:p>
          <a:p>
            <a:r>
              <a:rPr lang="en-US" sz="2400" dirty="0">
                <a:solidFill>
                  <a:schemeClr val="bg1"/>
                </a:solidFill>
              </a:rPr>
              <a:t>✅ DTO layering solved JSON recursion and improved API usability</a:t>
            </a:r>
          </a:p>
          <a:p>
            <a:r>
              <a:rPr lang="en-US" sz="2400" dirty="0">
                <a:solidFill>
                  <a:schemeClr val="bg1"/>
                </a:solidFill>
              </a:rPr>
              <a:t>✅ JWT filter now clearly returns 401/403 responses</a:t>
            </a:r>
          </a:p>
          <a:p>
            <a:r>
              <a:rPr lang="en-US" sz="2400" dirty="0">
                <a:solidFill>
                  <a:schemeClr val="bg1"/>
                </a:solidFill>
              </a:rPr>
              <a:t>✅ Seed data via CommandLineRunner boosted development speed</a:t>
            </a:r>
          </a:p>
          <a:p>
            <a:r>
              <a:rPr lang="en-US" sz="2400" dirty="0">
                <a:solidFill>
                  <a:schemeClr val="bg1"/>
                </a:solidFill>
              </a:rPr>
              <a:t>❌ “user” as entity name caused PostgreSQL errors → renamed to app_user</a:t>
            </a:r>
          </a:p>
          <a:p>
            <a:r>
              <a:rPr lang="en-US" sz="2400" dirty="0">
                <a:solidFill>
                  <a:schemeClr val="bg1"/>
                </a:solidFill>
              </a:rPr>
              <a:t>❌ Duplicate demo data initially persisted → resolved with condition checks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Deployment URL: </a:t>
            </a:r>
            <a:r>
              <a:rPr lang="en-US" sz="24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https://bug-tracking-system-xi.vercel.app/</a:t>
            </a:r>
            <a:r>
              <a:rPr lang="en-US" sz="2400" dirty="0">
                <a:solidFill>
                  <a:schemeClr val="bg1"/>
                </a:solidFill>
              </a:rPr>
              <a:t> (Note: Render’s backend free-tier deployment imposes potential slow response times due to sleep mode after inactivity</a:t>
            </a:r>
            <a:r>
              <a:rPr lang="en-US" dirty="0">
                <a:solidFill>
                  <a:schemeClr val="bg1"/>
                </a:solidFill>
              </a:rPr>
              <a:t>)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02525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132</TotalTime>
  <Words>532</Words>
  <Application>Microsoft Macintosh PowerPoint</Application>
  <PresentationFormat>Widescreen</PresentationFormat>
  <Paragraphs>88</Paragraphs>
  <Slides>10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Arial</vt:lpstr>
      <vt:lpstr>Tw Cen MT</vt:lpstr>
      <vt:lpstr>Circuit</vt:lpstr>
      <vt:lpstr>Bug Tracker: Issue Management Web Application by: Olamide Oso Matriculation Number: 92131562 GitHub Repository:  https://github.com/VicvekSr9485/Bug-Tracking-System Date: 25/06/2025 INSTITUTE: INTERNATIONAL UNIVERSITY OF APPLIED SCIENCES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olamide oso</dc:creator>
  <cp:lastModifiedBy>olamide oso</cp:lastModifiedBy>
  <cp:revision>18</cp:revision>
  <dcterms:created xsi:type="dcterms:W3CDTF">2025-06-25T16:52:46Z</dcterms:created>
  <dcterms:modified xsi:type="dcterms:W3CDTF">2025-07-20T19:15:00Z</dcterms:modified>
</cp:coreProperties>
</file>

<file path=docProps/thumbnail.jpeg>
</file>